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61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957D-7A00-426D-B926-827D7E78752C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AFB7-232B-4D38-9E88-1915DEF69D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957D-7A00-426D-B926-827D7E78752C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AFB7-232B-4D38-9E88-1915DEF69D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957D-7A00-426D-B926-827D7E78752C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AFB7-232B-4D38-9E88-1915DEF69D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957D-7A00-426D-B926-827D7E78752C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AFB7-232B-4D38-9E88-1915DEF69D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957D-7A00-426D-B926-827D7E78752C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AFB7-232B-4D38-9E88-1915DEF69D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957D-7A00-426D-B926-827D7E78752C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AFB7-232B-4D38-9E88-1915DEF69D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957D-7A00-426D-B926-827D7E78752C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AFB7-232B-4D38-9E88-1915DEF69D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957D-7A00-426D-B926-827D7E78752C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AFB7-232B-4D38-9E88-1915DEF69D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957D-7A00-426D-B926-827D7E78752C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AFB7-232B-4D38-9E88-1915DEF69D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957D-7A00-426D-B926-827D7E78752C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AFB7-232B-4D38-9E88-1915DEF69D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957D-7A00-426D-B926-827D7E78752C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AFB7-232B-4D38-9E88-1915DEF69D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E957D-7A00-426D-B926-827D7E78752C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FAFB7-232B-4D38-9E88-1915DEF69D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19400" y="609600"/>
            <a:ext cx="3124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Lecture No:16</a:t>
            </a:r>
            <a:endParaRPr lang="en-IN" sz="2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24578" name="AutoShape 2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0" name="AutoShape 4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2" name="AutoShape 6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4" name="AutoShape 8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pic>
        <p:nvPicPr>
          <p:cNvPr id="40962" name="Picture 2" descr="Jawaharlal Nehru Technological University, Kakinada - Wikiped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"/>
            <a:ext cx="2057399" cy="1524000"/>
          </a:xfrm>
          <a:prstGeom prst="rect">
            <a:avLst/>
          </a:prstGeom>
          <a:noFill/>
        </p:spPr>
      </p:pic>
      <p:pic>
        <p:nvPicPr>
          <p:cNvPr id="40964" name="Picture 4" descr="APSCH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81000"/>
            <a:ext cx="1828800" cy="990599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28600" y="1752600"/>
            <a:ext cx="8305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b="1" dirty="0" smtClean="0">
                <a:solidFill>
                  <a:srgbClr val="00B050"/>
                </a:solidFill>
                <a:latin typeface="Bookman Old Style" pitchFamily="18" charset="0"/>
              </a:rPr>
              <a:t>Topic: Solution of Nonlinear Algebraic Equations-NR Method </a:t>
            </a:r>
            <a:endParaRPr lang="en-IN" sz="20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3400" y="2600980"/>
            <a:ext cx="815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Course: Power System Analysis</a:t>
            </a:r>
            <a:endParaRPr lang="en-IN" sz="2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3324761"/>
            <a:ext cx="838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Presented by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Bookman Old Style" pitchFamily="18" charset="0"/>
              </a:rPr>
              <a:t>Dr </a:t>
            </a:r>
            <a:r>
              <a:rPr lang="en-US" sz="2000" b="1" dirty="0" err="1" smtClean="0">
                <a:solidFill>
                  <a:srgbClr val="002060"/>
                </a:solidFill>
                <a:latin typeface="Bookman Old Style" pitchFamily="18" charset="0"/>
              </a:rPr>
              <a:t>M.S.Giridhar</a:t>
            </a:r>
            <a:endParaRPr lang="en-US" sz="20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en-US" sz="2000" dirty="0" smtClean="0">
                <a:solidFill>
                  <a:srgbClr val="002060"/>
                </a:solidFill>
                <a:latin typeface="Bookman Old Style" pitchFamily="18" charset="0"/>
              </a:rPr>
              <a:t>Professor, Department of EEE</a:t>
            </a:r>
          </a:p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Bookman Old Style" pitchFamily="18" charset="0"/>
              </a:rPr>
              <a:t>Lakireddy</a:t>
            </a:r>
            <a:r>
              <a:rPr lang="en-US" sz="2000" b="1" dirty="0" smtClean="0">
                <a:solidFill>
                  <a:srgbClr val="002060"/>
                </a:solidFill>
                <a:latin typeface="Bookman Old Style" pitchFamily="18" charset="0"/>
              </a:rPr>
              <a:t> Bali Reddy College of Engineering (Autonomous)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7200" y="5334000"/>
            <a:ext cx="838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Developed by</a:t>
            </a:r>
          </a:p>
          <a:p>
            <a:pPr algn="ctr"/>
            <a:r>
              <a:rPr lang="en-US" sz="2000" b="1" dirty="0" smtClean="0">
                <a:latin typeface="Bookman Old Style" pitchFamily="18" charset="0"/>
              </a:rPr>
              <a:t>Jawaharlal Nehru Technological University Kakinada</a:t>
            </a:r>
          </a:p>
          <a:p>
            <a:pPr algn="ctr"/>
            <a:r>
              <a:rPr lang="en-US" sz="2000" dirty="0" smtClean="0">
                <a:latin typeface="Bookman Old Style" pitchFamily="18" charset="0"/>
              </a:rPr>
              <a:t>www.jntuk.edu.in</a:t>
            </a:r>
            <a:endParaRPr lang="en-IN" sz="2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b="1" dirty="0" smtClean="0">
                <a:latin typeface="Bookman Old Style" pitchFamily="18" charset="0"/>
              </a:rPr>
              <a:t>Non-linear Algebraic equation - Taylor’s Series</a:t>
            </a:r>
            <a:endParaRPr lang="en-US" sz="2400" b="1" dirty="0">
              <a:latin typeface="Bookman Old Style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6" name="Equation" r:id="rId3" imgW="114120" imgH="21564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82587" y="1143000"/>
          <a:ext cx="8380413" cy="2046892"/>
        </p:xfrm>
        <a:graphic>
          <a:graphicData uri="http://schemas.openxmlformats.org/presentationml/2006/ole">
            <p:oleObj spid="_x0000_s1027" name="Equation" r:id="rId4" imgW="3759120" imgH="85068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3352800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smtClean="0">
                <a:latin typeface="Bookman Old Style" pitchFamily="18" charset="0"/>
              </a:rPr>
              <a:t>Let us consider the equation of a function h</a:t>
            </a:r>
            <a:r>
              <a:rPr lang="en-US" sz="2200" b="1" baseline="-25000" dirty="0" smtClean="0">
                <a:latin typeface="Bookman Old Style" pitchFamily="18" charset="0"/>
              </a:rPr>
              <a:t>1</a:t>
            </a:r>
            <a:r>
              <a:rPr lang="en-US" sz="2200" b="1" dirty="0" smtClean="0">
                <a:latin typeface="Bookman Old Style" pitchFamily="18" charset="0"/>
              </a:rPr>
              <a:t> of two variables x</a:t>
            </a:r>
            <a:r>
              <a:rPr lang="en-US" sz="2200" b="1" baseline="-25000" dirty="0" smtClean="0">
                <a:latin typeface="Bookman Old Style" pitchFamily="18" charset="0"/>
              </a:rPr>
              <a:t>1</a:t>
            </a:r>
            <a:r>
              <a:rPr lang="en-US" sz="2200" b="1" dirty="0" smtClean="0">
                <a:latin typeface="Bookman Old Style" pitchFamily="18" charset="0"/>
              </a:rPr>
              <a:t> and x</a:t>
            </a:r>
            <a:r>
              <a:rPr lang="en-US" sz="2200" b="1" baseline="-25000" dirty="0" smtClean="0">
                <a:latin typeface="Bookman Old Style" pitchFamily="18" charset="0"/>
              </a:rPr>
              <a:t>2</a:t>
            </a:r>
            <a:r>
              <a:rPr lang="en-US" sz="2200" b="1" dirty="0" smtClean="0">
                <a:latin typeface="Bookman Old Style" pitchFamily="18" charset="0"/>
              </a:rPr>
              <a:t> equal to a constant b</a:t>
            </a:r>
            <a:r>
              <a:rPr lang="en-US" sz="2200" b="1" baseline="-25000" dirty="0" smtClean="0">
                <a:latin typeface="Bookman Old Style" pitchFamily="18" charset="0"/>
              </a:rPr>
              <a:t>1</a:t>
            </a:r>
            <a:r>
              <a:rPr lang="en-US" sz="2200" b="1" dirty="0" smtClean="0">
                <a:latin typeface="Bookman Old Style" pitchFamily="18" charset="0"/>
              </a:rPr>
              <a:t> expressed as</a:t>
            </a:r>
            <a:endParaRPr lang="en-US" sz="2200" b="1" dirty="0">
              <a:latin typeface="Bookman Old Style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838201" y="4950554"/>
          <a:ext cx="7010400" cy="1526446"/>
        </p:xfrm>
        <a:graphic>
          <a:graphicData uri="http://schemas.openxmlformats.org/presentationml/2006/ole">
            <p:oleObj spid="_x0000_s1028" name="Equation" r:id="rId5" imgW="3174840" imgH="672840" progId="Equation.3">
              <p:embed/>
            </p:oleObj>
          </a:graphicData>
        </a:graphic>
      </p:graphicFrame>
      <p:sp>
        <p:nvSpPr>
          <p:cNvPr id="7" name="Cloud Callout 6"/>
          <p:cNvSpPr/>
          <p:nvPr/>
        </p:nvSpPr>
        <p:spPr>
          <a:xfrm>
            <a:off x="2590800" y="4191000"/>
            <a:ext cx="1524000" cy="612648"/>
          </a:xfrm>
          <a:prstGeom prst="cloudCallout">
            <a:avLst>
              <a:gd name="adj1" fmla="val -24525"/>
              <a:gd name="adj2" fmla="val 90055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Calculated Values</a:t>
            </a:r>
            <a:endParaRPr lang="en-US" sz="1400" b="1" dirty="0"/>
          </a:p>
        </p:txBody>
      </p:sp>
      <p:sp>
        <p:nvSpPr>
          <p:cNvPr id="8" name="Cloud Callout 7"/>
          <p:cNvSpPr/>
          <p:nvPr/>
        </p:nvSpPr>
        <p:spPr>
          <a:xfrm>
            <a:off x="4267200" y="4267200"/>
            <a:ext cx="1524000" cy="612648"/>
          </a:xfrm>
          <a:prstGeom prst="cloudCallout">
            <a:avLst>
              <a:gd name="adj1" fmla="val -22679"/>
              <a:gd name="adj2" fmla="val 83166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Specified Values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>
            <a:off x="3386145" y="4143380"/>
            <a:ext cx="442915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rot="5400000" flipH="1" flipV="1">
            <a:off x="1850228" y="2607463"/>
            <a:ext cx="307183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eeform 5"/>
          <p:cNvSpPr/>
          <p:nvPr/>
        </p:nvSpPr>
        <p:spPr>
          <a:xfrm>
            <a:off x="4039209" y="1406769"/>
            <a:ext cx="2363372" cy="2112499"/>
          </a:xfrm>
          <a:custGeom>
            <a:avLst/>
            <a:gdLst>
              <a:gd name="connsiteX0" fmla="*/ 0 w 2363372"/>
              <a:gd name="connsiteY0" fmla="*/ 0 h 2112499"/>
              <a:gd name="connsiteX1" fmla="*/ 1237957 w 2363372"/>
              <a:gd name="connsiteY1" fmla="*/ 2025748 h 2112499"/>
              <a:gd name="connsiteX2" fmla="*/ 2363372 w 2363372"/>
              <a:gd name="connsiteY2" fmla="*/ 520505 h 2112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63372" h="2112499">
                <a:moveTo>
                  <a:pt x="0" y="0"/>
                </a:moveTo>
                <a:cubicBezTo>
                  <a:pt x="422031" y="969498"/>
                  <a:pt x="844062" y="1938997"/>
                  <a:pt x="1237957" y="2025748"/>
                </a:cubicBezTo>
                <a:cubicBezTo>
                  <a:pt x="1631852" y="2112499"/>
                  <a:pt x="1997612" y="1316502"/>
                  <a:pt x="2363372" y="520505"/>
                </a:cubicBezTo>
              </a:path>
            </a:pathLst>
          </a:cu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314575" y="192880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x</a:t>
            </a:r>
            <a:r>
              <a:rPr lang="en-US" sz="2800" b="1" baseline="-25000" dirty="0" smtClean="0"/>
              <a:t>2</a:t>
            </a:r>
            <a:endParaRPr lang="en-US" sz="2800" b="1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5957913" y="435769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x</a:t>
            </a:r>
            <a:r>
              <a:rPr lang="en-US" sz="2800" b="1" baseline="-25000" dirty="0" smtClean="0"/>
              <a:t>1</a:t>
            </a:r>
            <a:endParaRPr lang="en-US" sz="2800" b="1" baseline="-25000" dirty="0"/>
          </a:p>
        </p:txBody>
      </p:sp>
      <p:sp>
        <p:nvSpPr>
          <p:cNvPr id="10" name="Oval 9"/>
          <p:cNvSpPr/>
          <p:nvPr/>
        </p:nvSpPr>
        <p:spPr>
          <a:xfrm>
            <a:off x="4314839" y="207167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243533" y="3357562"/>
            <a:ext cx="142876" cy="1428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rot="16200000" flipH="1">
            <a:off x="4493434" y="2678901"/>
            <a:ext cx="428628" cy="2143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6419873" y="2378075"/>
          <a:ext cx="1438275" cy="530225"/>
        </p:xfrm>
        <a:graphic>
          <a:graphicData uri="http://schemas.openxmlformats.org/presentationml/2006/ole">
            <p:oleObj spid="_x0000_s15361" name="Equation" r:id="rId3" imgW="723600" imgH="266400" progId="Equation.3">
              <p:embed/>
            </p:oleObj>
          </a:graphicData>
        </a:graphic>
      </p:graphicFrame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4554561" y="1609725"/>
          <a:ext cx="1387475" cy="454025"/>
        </p:xfrm>
        <a:graphic>
          <a:graphicData uri="http://schemas.openxmlformats.org/presentationml/2006/ole">
            <p:oleObj spid="_x0000_s15362" name="Equation" r:id="rId4" imgW="698400" imgH="228600" progId="Equation.3">
              <p:embed/>
            </p:oleObj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5500694" y="3500438"/>
          <a:ext cx="1892300" cy="530225"/>
        </p:xfrm>
        <a:graphic>
          <a:graphicData uri="http://schemas.openxmlformats.org/presentationml/2006/ole">
            <p:oleObj spid="_x0000_s15364" name="Equation" r:id="rId5" imgW="952200" imgH="266400" progId="Equation.3">
              <p:embed/>
            </p:oleObj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285720" y="3286127"/>
          <a:ext cx="2776537" cy="428625"/>
        </p:xfrm>
        <a:graphic>
          <a:graphicData uri="http://schemas.openxmlformats.org/presentationml/2006/ole">
            <p:oleObj spid="_x0000_s15365" name="Equation" r:id="rId6" imgW="1396800" imgH="215640" progId="Equation.3">
              <p:embed/>
            </p:oleObj>
          </a:graphicData>
        </a:graphic>
      </p:graphicFrame>
      <p:sp>
        <p:nvSpPr>
          <p:cNvPr id="23" name="Curved Down Arrow 22"/>
          <p:cNvSpPr/>
          <p:nvPr/>
        </p:nvSpPr>
        <p:spPr>
          <a:xfrm rot="20519986">
            <a:off x="2560968" y="2362227"/>
            <a:ext cx="1970962" cy="57150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5257789" y="4429132"/>
            <a:ext cx="1243037" cy="2414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 flipH="1" flipV="1">
            <a:off x="2402674" y="1669237"/>
            <a:ext cx="785817" cy="1906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228600"/>
            <a:ext cx="8077200" cy="14465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200" dirty="0" smtClean="0">
                <a:latin typeface="Bookman Old Style" pitchFamily="18" charset="0"/>
              </a:rPr>
              <a:t>For a Specified value of ‘u’ let us estimate the solution of these equations to be x</a:t>
            </a:r>
            <a:r>
              <a:rPr lang="en-US" sz="2200" baseline="-25000" dirty="0" smtClean="0">
                <a:latin typeface="Bookman Old Style" pitchFamily="18" charset="0"/>
              </a:rPr>
              <a:t>1</a:t>
            </a:r>
            <a:r>
              <a:rPr lang="en-US" sz="2200" baseline="30000" dirty="0" smtClean="0">
                <a:latin typeface="Bookman Old Style" pitchFamily="18" charset="0"/>
              </a:rPr>
              <a:t>(0)</a:t>
            </a:r>
            <a:r>
              <a:rPr lang="en-US" sz="2200" dirty="0" smtClean="0">
                <a:latin typeface="Bookman Old Style" pitchFamily="18" charset="0"/>
              </a:rPr>
              <a:t> and x</a:t>
            </a:r>
            <a:r>
              <a:rPr lang="en-US" sz="2200" baseline="-25000" dirty="0" smtClean="0">
                <a:latin typeface="Bookman Old Style" pitchFamily="18" charset="0"/>
              </a:rPr>
              <a:t>2</a:t>
            </a:r>
            <a:r>
              <a:rPr lang="en-US" sz="2200" baseline="30000" dirty="0" smtClean="0">
                <a:latin typeface="Bookman Old Style" pitchFamily="18" charset="0"/>
              </a:rPr>
              <a:t>(0)</a:t>
            </a:r>
            <a:r>
              <a:rPr lang="en-US" sz="2200" dirty="0" smtClean="0">
                <a:latin typeface="Bookman Old Style" pitchFamily="18" charset="0"/>
              </a:rPr>
              <a:t>. The 0 superscript indicates that these values are initial values, not the actual solutions x</a:t>
            </a:r>
            <a:r>
              <a:rPr lang="en-US" sz="2200" baseline="-25000" dirty="0" smtClean="0">
                <a:latin typeface="Bookman Old Style" pitchFamily="18" charset="0"/>
              </a:rPr>
              <a:t>1</a:t>
            </a:r>
            <a:r>
              <a:rPr lang="en-US" sz="2200" baseline="30000" dirty="0" smtClean="0">
                <a:latin typeface="Bookman Old Style" pitchFamily="18" charset="0"/>
              </a:rPr>
              <a:t>*</a:t>
            </a:r>
            <a:r>
              <a:rPr lang="en-US" sz="2200" dirty="0" smtClean="0">
                <a:latin typeface="Bookman Old Style" pitchFamily="18" charset="0"/>
              </a:rPr>
              <a:t> and x</a:t>
            </a:r>
            <a:r>
              <a:rPr lang="en-US" sz="2200" baseline="-25000" dirty="0" smtClean="0">
                <a:latin typeface="Bookman Old Style" pitchFamily="18" charset="0"/>
              </a:rPr>
              <a:t>2</a:t>
            </a:r>
            <a:r>
              <a:rPr lang="en-US" sz="2200" baseline="30000" dirty="0" smtClean="0">
                <a:latin typeface="Bookman Old Style" pitchFamily="18" charset="0"/>
              </a:rPr>
              <a:t>*</a:t>
            </a:r>
            <a:r>
              <a:rPr lang="en-US" sz="2200" dirty="0" smtClean="0">
                <a:latin typeface="Bookman Old Style" pitchFamily="18" charset="0"/>
              </a:rPr>
              <a:t>. So, we can write </a:t>
            </a:r>
            <a:endParaRPr lang="en-US" sz="2200" baseline="30000" dirty="0">
              <a:latin typeface="Bookman Old Style" pitchFamily="18" charset="0"/>
            </a:endParaRPr>
          </a:p>
        </p:txBody>
      </p:sp>
      <p:graphicFrame>
        <p:nvGraphicFramePr>
          <p:cNvPr id="77826" name="Object 2"/>
          <p:cNvGraphicFramePr>
            <a:graphicFrameLocks noChangeAspect="1"/>
          </p:cNvGraphicFramePr>
          <p:nvPr/>
        </p:nvGraphicFramePr>
        <p:xfrm>
          <a:off x="1828800" y="1828800"/>
          <a:ext cx="5486400" cy="914400"/>
        </p:xfrm>
        <a:graphic>
          <a:graphicData uri="http://schemas.openxmlformats.org/presentationml/2006/ole">
            <p:oleObj spid="_x0000_s2050" name="Equation" r:id="rId3" imgW="2895480" imgH="4824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19200" y="49530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2895600"/>
            <a:ext cx="7924800" cy="11079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200" dirty="0" smtClean="0">
                <a:latin typeface="Bookman Old Style" pitchFamily="18" charset="0"/>
              </a:rPr>
              <a:t>Now the problem is to solve for </a:t>
            </a:r>
            <a:r>
              <a:rPr lang="en-US" sz="2200" dirty="0" smtClean="0">
                <a:latin typeface="Bookman Old Style" pitchFamily="18" charset="0"/>
                <a:sym typeface="Symbol"/>
              </a:rPr>
              <a:t></a:t>
            </a:r>
            <a:r>
              <a:rPr lang="en-US" sz="2200" dirty="0" smtClean="0">
                <a:latin typeface="Bookman Old Style" pitchFamily="18" charset="0"/>
              </a:rPr>
              <a:t>x</a:t>
            </a:r>
            <a:r>
              <a:rPr lang="en-US" sz="2200" baseline="-25000" dirty="0" smtClean="0">
                <a:latin typeface="Bookman Old Style" pitchFamily="18" charset="0"/>
              </a:rPr>
              <a:t>1</a:t>
            </a:r>
            <a:r>
              <a:rPr lang="en-US" sz="2200" baseline="30000" dirty="0" smtClean="0">
                <a:latin typeface="Bookman Old Style" pitchFamily="18" charset="0"/>
              </a:rPr>
              <a:t>(0)</a:t>
            </a:r>
            <a:r>
              <a:rPr lang="en-US" sz="2200" dirty="0" smtClean="0">
                <a:latin typeface="Bookman Old Style" pitchFamily="18" charset="0"/>
              </a:rPr>
              <a:t> and </a:t>
            </a:r>
            <a:r>
              <a:rPr lang="en-US" sz="2200" dirty="0" smtClean="0">
                <a:latin typeface="Bookman Old Style" pitchFamily="18" charset="0"/>
                <a:sym typeface="Symbol"/>
              </a:rPr>
              <a:t></a:t>
            </a:r>
            <a:r>
              <a:rPr lang="en-US" sz="2200" dirty="0" smtClean="0">
                <a:latin typeface="Bookman Old Style" pitchFamily="18" charset="0"/>
              </a:rPr>
              <a:t>x</a:t>
            </a:r>
            <a:r>
              <a:rPr lang="en-US" sz="2200" baseline="-25000" dirty="0" smtClean="0">
                <a:latin typeface="Bookman Old Style" pitchFamily="18" charset="0"/>
              </a:rPr>
              <a:t>2</a:t>
            </a:r>
            <a:r>
              <a:rPr lang="en-US" sz="2200" baseline="30000" dirty="0" smtClean="0">
                <a:latin typeface="Bookman Old Style" pitchFamily="18" charset="0"/>
              </a:rPr>
              <a:t>(0)</a:t>
            </a:r>
            <a:r>
              <a:rPr lang="en-US" sz="2200" dirty="0" smtClean="0">
                <a:latin typeface="Bookman Old Style" pitchFamily="18" charset="0"/>
              </a:rPr>
              <a:t>.. Which we can do by expanding the above equation by Taylor’s series about the assumed solution as </a:t>
            </a:r>
            <a:endParaRPr lang="en-US" sz="2200" dirty="0">
              <a:latin typeface="Bookman Old Style" pitchFamily="18" charset="0"/>
            </a:endParaRPr>
          </a:p>
        </p:txBody>
      </p:sp>
      <p:graphicFrame>
        <p:nvGraphicFramePr>
          <p:cNvPr id="77828" name="Object 4"/>
          <p:cNvGraphicFramePr>
            <a:graphicFrameLocks noChangeAspect="1"/>
          </p:cNvGraphicFramePr>
          <p:nvPr/>
        </p:nvGraphicFramePr>
        <p:xfrm>
          <a:off x="777875" y="4351338"/>
          <a:ext cx="7604125" cy="1973262"/>
        </p:xfrm>
        <a:graphic>
          <a:graphicData uri="http://schemas.openxmlformats.org/presentationml/2006/ole">
            <p:oleObj spid="_x0000_s2051" name="Equation" r:id="rId4" imgW="4012920" imgH="1041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914400" y="152400"/>
          <a:ext cx="6934200" cy="2280987"/>
        </p:xfrm>
        <a:graphic>
          <a:graphicData uri="http://schemas.openxmlformats.org/presentationml/2006/ole">
            <p:oleObj spid="_x0000_s3074" name="Equation" r:id="rId3" imgW="3733560" imgH="1066680" progId="Equation.3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143000" y="2777490"/>
          <a:ext cx="3276600" cy="1032510"/>
        </p:xfrm>
        <a:graphic>
          <a:graphicData uri="http://schemas.openxmlformats.org/presentationml/2006/ole">
            <p:oleObj spid="_x0000_s3075" name="Equation" r:id="rId4" imgW="1104840" imgH="48240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410200" y="2650274"/>
          <a:ext cx="2667000" cy="1235926"/>
        </p:xfrm>
        <a:graphic>
          <a:graphicData uri="http://schemas.openxmlformats.org/presentationml/2006/ole">
            <p:oleObj spid="_x0000_s3076" name="Equation" r:id="rId5" imgW="1041120" imgH="482400" progId="Equation.3">
              <p:embed/>
            </p:oleObj>
          </a:graphicData>
        </a:graphic>
      </p:graphicFrame>
      <p:graphicFrame>
        <p:nvGraphicFramePr>
          <p:cNvPr id="5" name="Object 1"/>
          <p:cNvGraphicFramePr>
            <a:graphicFrameLocks noChangeAspect="1"/>
          </p:cNvGraphicFramePr>
          <p:nvPr/>
        </p:nvGraphicFramePr>
        <p:xfrm>
          <a:off x="3478213" y="4953000"/>
          <a:ext cx="5062537" cy="758825"/>
        </p:xfrm>
        <a:graphic>
          <a:graphicData uri="http://schemas.openxmlformats.org/presentationml/2006/ole">
            <p:oleObj spid="_x0000_s3077" name="Equation" r:id="rId6" imgW="2869920" imgH="431640" progId="Equation.3">
              <p:embed/>
            </p:oleObj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3470275" y="5867400"/>
          <a:ext cx="5022850" cy="758825"/>
        </p:xfrm>
        <a:graphic>
          <a:graphicData uri="http://schemas.openxmlformats.org/presentationml/2006/ole">
            <p:oleObj spid="_x0000_s3078" name="Equation" r:id="rId7" imgW="2958840" imgH="431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81000" y="5105400"/>
          <a:ext cx="2619364" cy="609600"/>
        </p:xfrm>
        <a:graphic>
          <a:graphicData uri="http://schemas.openxmlformats.org/presentationml/2006/ole">
            <p:oleObj spid="_x0000_s3079" name="Equation" r:id="rId8" imgW="1130040" imgH="2412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81000" y="5943600"/>
          <a:ext cx="2619364" cy="533400"/>
        </p:xfrm>
        <a:graphic>
          <a:graphicData uri="http://schemas.openxmlformats.org/presentationml/2006/ole">
            <p:oleObj spid="_x0000_s3080" name="Equation" r:id="rId9" imgW="1218960" imgH="241200" progId="Equation.3">
              <p:embed/>
            </p:oleObj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0" y="4189412"/>
            <a:ext cx="9144000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62000" y="4419600"/>
            <a:ext cx="2438400" cy="30777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1400" b="1" dirty="0" smtClean="0">
                <a:latin typeface="Bookman Old Style" pitchFamily="18" charset="0"/>
              </a:rPr>
              <a:t>In Power Flow Solution</a:t>
            </a:r>
            <a:endParaRPr lang="en-US" sz="14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158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Office Theme</vt:lpstr>
      <vt:lpstr>Equation</vt:lpstr>
      <vt:lpstr>Microsoft Equation 3.0</vt:lpstr>
      <vt:lpstr>Slide 1</vt:lpstr>
      <vt:lpstr>Non-linear Algebraic equation - Taylor’s Series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mypc</dc:creator>
  <cp:lastModifiedBy>mypc</cp:lastModifiedBy>
  <cp:revision>13</cp:revision>
  <dcterms:created xsi:type="dcterms:W3CDTF">2023-04-23T09:57:02Z</dcterms:created>
  <dcterms:modified xsi:type="dcterms:W3CDTF">2023-04-29T17:25:54Z</dcterms:modified>
</cp:coreProperties>
</file>